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Amatic SC"/>
      <p:regular r:id="rId22"/>
      <p:bold r:id="rId23"/>
    </p:embeddedFont>
    <p:embeddedFont>
      <p:font typeface="Source Code Pr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AmaticSC-regular.fntdata"/><Relationship Id="rId21" Type="http://schemas.openxmlformats.org/officeDocument/2006/relationships/slide" Target="slides/slide16.xml"/><Relationship Id="rId24" Type="http://schemas.openxmlformats.org/officeDocument/2006/relationships/font" Target="fonts/SourceCodePro-regular.fntdata"/><Relationship Id="rId23" Type="http://schemas.openxmlformats.org/officeDocument/2006/relationships/font" Target="fonts/AmaticSC-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SourceCodePro-italic.fntdata"/><Relationship Id="rId25" Type="http://schemas.openxmlformats.org/officeDocument/2006/relationships/font" Target="fonts/SourceCodePro-bold.fntdata"/><Relationship Id="rId27" Type="http://schemas.openxmlformats.org/officeDocument/2006/relationships/font" Target="fonts/SourceCodePr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492152c04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492152c04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32d08a9319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32d08a9319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489b499c55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489b499c5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489b499c5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489b499c5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489b499c55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489b499c55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32d08a9319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32d08a9319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372b901669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372b90166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32d08a931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32d08a931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500">
                <a:solidFill>
                  <a:schemeClr val="dk1"/>
                </a:solidFill>
                <a:highlight>
                  <a:srgbClr val="FFFFFF"/>
                </a:highlight>
              </a:rPr>
              <a:t>The user can also decide the maximum percentage of the shortest route that they would like to take. For example, the user can set the maximum length of the path to be 150% of the shortest path.</a:t>
            </a:r>
            <a:endParaRPr sz="1500">
              <a:solidFill>
                <a:schemeClr val="dk1"/>
              </a:solidFill>
              <a:highlight>
                <a:srgbClr val="FFFFFF"/>
              </a:highlight>
            </a:endParaRPr>
          </a:p>
          <a:p>
            <a:pPr indent="0" lvl="0" marL="0" rtl="0" algn="l">
              <a:spcBef>
                <a:spcPts val="120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492152c044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492152c044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t/>
            </a:r>
            <a:endParaRPr sz="1500">
              <a:solidFill>
                <a:schemeClr val="dk1"/>
              </a:solidFill>
              <a:highlight>
                <a:srgbClr val="FFFFFF"/>
              </a:highlight>
            </a:endParaRPr>
          </a:p>
          <a:p>
            <a:pPr indent="0" lvl="0" marL="0" rtl="0" algn="l">
              <a:spcBef>
                <a:spcPts val="120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492152c044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492152c044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32d08a931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32d08a931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32f123cfa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32f123cfa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32f123cfa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32f123cfa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32f123cfac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32f123cfac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492152c04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492152c04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rm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0"/>
              </a:spcBef>
              <a:spcAft>
                <a:spcPts val="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0"/>
              </a:spcBef>
              <a:spcAft>
                <a:spcPts val="0"/>
              </a:spcAft>
              <a:buClr>
                <a:schemeClr val="accent1"/>
              </a:buClr>
              <a:buSzPts val="1400"/>
              <a:buChar char="○"/>
              <a:defRPr>
                <a:solidFill>
                  <a:schemeClr val="accent1"/>
                </a:solidFill>
                <a:highlight>
                  <a:schemeClr val="lt1"/>
                </a:highlight>
              </a:defRPr>
            </a:lvl2pPr>
            <a:lvl3pPr indent="-317500" lvl="2" marL="1371600">
              <a:spcBef>
                <a:spcPts val="0"/>
              </a:spcBef>
              <a:spcAft>
                <a:spcPts val="0"/>
              </a:spcAft>
              <a:buClr>
                <a:schemeClr val="accent1"/>
              </a:buClr>
              <a:buSzPts val="1400"/>
              <a:buChar char="■"/>
              <a:defRPr>
                <a:solidFill>
                  <a:schemeClr val="accent1"/>
                </a:solidFill>
                <a:highlight>
                  <a:schemeClr val="lt1"/>
                </a:highlight>
              </a:defRPr>
            </a:lvl3pPr>
            <a:lvl4pPr indent="-317500" lvl="3" marL="1828800">
              <a:spcBef>
                <a:spcPts val="0"/>
              </a:spcBef>
              <a:spcAft>
                <a:spcPts val="0"/>
              </a:spcAft>
              <a:buClr>
                <a:schemeClr val="accent1"/>
              </a:buClr>
              <a:buSzPts val="1400"/>
              <a:buChar char="●"/>
              <a:defRPr>
                <a:solidFill>
                  <a:schemeClr val="accent1"/>
                </a:solidFill>
                <a:highlight>
                  <a:schemeClr val="lt1"/>
                </a:highlight>
              </a:defRPr>
            </a:lvl4pPr>
            <a:lvl5pPr indent="-317500" lvl="4" marL="2286000">
              <a:spcBef>
                <a:spcPts val="0"/>
              </a:spcBef>
              <a:spcAft>
                <a:spcPts val="0"/>
              </a:spcAft>
              <a:buClr>
                <a:schemeClr val="accent1"/>
              </a:buClr>
              <a:buSzPts val="1400"/>
              <a:buChar char="○"/>
              <a:defRPr>
                <a:solidFill>
                  <a:schemeClr val="accent1"/>
                </a:solidFill>
                <a:highlight>
                  <a:schemeClr val="lt1"/>
                </a:highlight>
              </a:defRPr>
            </a:lvl5pPr>
            <a:lvl6pPr indent="-317500" lvl="5" marL="2743200">
              <a:spcBef>
                <a:spcPts val="0"/>
              </a:spcBef>
              <a:spcAft>
                <a:spcPts val="0"/>
              </a:spcAft>
              <a:buClr>
                <a:schemeClr val="accent1"/>
              </a:buClr>
              <a:buSzPts val="1400"/>
              <a:buChar char="■"/>
              <a:defRPr>
                <a:solidFill>
                  <a:schemeClr val="accent1"/>
                </a:solidFill>
                <a:highlight>
                  <a:schemeClr val="lt1"/>
                </a:highlight>
              </a:defRPr>
            </a:lvl6pPr>
            <a:lvl7pPr indent="-317500" lvl="6" marL="3200400">
              <a:spcBef>
                <a:spcPts val="0"/>
              </a:spcBef>
              <a:spcAft>
                <a:spcPts val="0"/>
              </a:spcAft>
              <a:buClr>
                <a:schemeClr val="accent1"/>
              </a:buClr>
              <a:buSzPts val="1400"/>
              <a:buChar char="●"/>
              <a:defRPr>
                <a:solidFill>
                  <a:schemeClr val="accent1"/>
                </a:solidFill>
                <a:highlight>
                  <a:schemeClr val="lt1"/>
                </a:highlight>
              </a:defRPr>
            </a:lvl7pPr>
            <a:lvl8pPr indent="-317500" lvl="7" marL="3657600">
              <a:spcBef>
                <a:spcPts val="0"/>
              </a:spcBef>
              <a:spcAft>
                <a:spcPts val="0"/>
              </a:spcAft>
              <a:buClr>
                <a:schemeClr val="accent1"/>
              </a:buClr>
              <a:buSzPts val="1400"/>
              <a:buChar char="○"/>
              <a:defRPr>
                <a:solidFill>
                  <a:schemeClr val="accent1"/>
                </a:solidFill>
                <a:highlight>
                  <a:schemeClr val="lt1"/>
                </a:highlight>
              </a:defRPr>
            </a:lvl8pPr>
            <a:lvl9pPr indent="-317500" lvl="8" marL="4114800">
              <a:spcBef>
                <a:spcPts val="0"/>
              </a:spcBef>
              <a:spcAft>
                <a:spcPts val="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55" name="Shape 55"/>
        <p:cNvGrpSpPr/>
        <p:nvPr/>
      </p:nvGrpSpPr>
      <p:grpSpPr>
        <a:xfrm>
          <a:off x="0" y="0"/>
          <a:ext cx="0" cy="0"/>
          <a:chOff x="0" y="0"/>
          <a:chExt cx="0" cy="0"/>
        </a:xfrm>
      </p:grpSpPr>
      <p:sp>
        <p:nvSpPr>
          <p:cNvPr id="56" name="Google Shape;56;p13"/>
          <p:cNvSpPr txBox="1"/>
          <p:nvPr>
            <p:ph type="ctrTitle"/>
          </p:nvPr>
        </p:nvSpPr>
        <p:spPr>
          <a:xfrm>
            <a:off x="311708" y="1451700"/>
            <a:ext cx="8520600" cy="20526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solidFill>
                  <a:srgbClr val="FF0000"/>
                </a:solidFill>
              </a:rPr>
              <a:t>EleNa: Elevation Based Navigation</a:t>
            </a:r>
            <a:endParaRPr>
              <a:solidFill>
                <a:srgbClr val="FF0000"/>
              </a:solidFill>
            </a:endParaRPr>
          </a:p>
          <a:p>
            <a:pPr indent="0" lvl="0" marL="0" rtl="0" algn="ctr">
              <a:spcBef>
                <a:spcPts val="0"/>
              </a:spcBef>
              <a:spcAft>
                <a:spcPts val="0"/>
              </a:spcAft>
              <a:buNone/>
            </a:pPr>
            <a:r>
              <a:t/>
            </a:r>
            <a:endParaRPr sz="3444">
              <a:solidFill>
                <a:srgbClr val="FF0000"/>
              </a:solidFill>
            </a:endParaRPr>
          </a:p>
        </p:txBody>
      </p:sp>
      <p:sp>
        <p:nvSpPr>
          <p:cNvPr id="57" name="Google Shape;57;p13"/>
          <p:cNvSpPr txBox="1"/>
          <p:nvPr/>
        </p:nvSpPr>
        <p:spPr>
          <a:xfrm>
            <a:off x="611225" y="3805725"/>
            <a:ext cx="75768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Source Code Pro"/>
                <a:ea typeface="Source Code Pro"/>
                <a:cs typeface="Source Code Pro"/>
                <a:sym typeface="Source Code Pro"/>
              </a:rPr>
              <a:t>By Group Kashikoi</a:t>
            </a:r>
            <a:endParaRPr>
              <a:latin typeface="Source Code Pro"/>
              <a:ea typeface="Source Code Pro"/>
              <a:cs typeface="Source Code Pro"/>
              <a:sym typeface="Source Code Pro"/>
            </a:endParaRPr>
          </a:p>
          <a:p>
            <a:pPr indent="0" lvl="0" marL="0" rtl="0" algn="ctr">
              <a:spcBef>
                <a:spcPts val="0"/>
              </a:spcBef>
              <a:spcAft>
                <a:spcPts val="0"/>
              </a:spcAft>
              <a:buNone/>
            </a:pPr>
            <a:r>
              <a:rPr lang="en">
                <a:latin typeface="Source Code Pro"/>
                <a:ea typeface="Source Code Pro"/>
                <a:cs typeface="Source Code Pro"/>
                <a:sym typeface="Source Code Pro"/>
              </a:rPr>
              <a:t>Members: Astha Baranwal, Divya Sharma, Kavya Harlalka, Rohan Acharya</a:t>
            </a:r>
            <a:endParaRPr>
              <a:latin typeface="Source Code Pro"/>
              <a:ea typeface="Source Code Pro"/>
              <a:cs typeface="Source Code Pro"/>
              <a:sym typeface="Source Code Pro"/>
            </a:endParaRPr>
          </a:p>
          <a:p>
            <a:pPr indent="0" lvl="0" marL="0" rtl="0" algn="ctr">
              <a:spcBef>
                <a:spcPts val="0"/>
              </a:spcBef>
              <a:spcAft>
                <a:spcPts val="0"/>
              </a:spcAft>
              <a:buNone/>
            </a:pPr>
            <a:r>
              <a:rPr lang="en">
                <a:latin typeface="Source Code Pro"/>
                <a:ea typeface="Source Code Pro"/>
                <a:cs typeface="Source Code Pro"/>
                <a:sym typeface="Source Code Pro"/>
              </a:rPr>
              <a:t>Github: https://github.com/kavyaharlalka/kashikoi-elena-navigation</a:t>
            </a:r>
            <a:endParaRPr>
              <a:latin typeface="Source Code Pro"/>
              <a:ea typeface="Source Code Pro"/>
              <a:cs typeface="Source Code Pro"/>
              <a:sym typeface="Source Code Pr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2"/>
          <p:cNvSpPr txBox="1"/>
          <p:nvPr>
            <p:ph type="title"/>
          </p:nvPr>
        </p:nvSpPr>
        <p:spPr>
          <a:xfrm>
            <a:off x="304800" y="309350"/>
            <a:ext cx="8537700" cy="748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Demo: Code Walkthrough</a:t>
            </a:r>
            <a:endParaRPr/>
          </a:p>
        </p:txBody>
      </p:sp>
      <p:sp>
        <p:nvSpPr>
          <p:cNvPr id="111" name="Google Shape;111;p22"/>
          <p:cNvSpPr txBox="1"/>
          <p:nvPr>
            <p:ph idx="4294967295"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327025" lvl="0" marL="457200" rtl="0" algn="l">
              <a:spcBef>
                <a:spcPts val="0"/>
              </a:spcBef>
              <a:spcAft>
                <a:spcPts val="0"/>
              </a:spcAft>
              <a:buClr>
                <a:srgbClr val="000000"/>
              </a:buClr>
              <a:buSzPts val="1550"/>
              <a:buChar char="●"/>
            </a:pPr>
            <a:r>
              <a:rPr lang="en" sz="1550">
                <a:solidFill>
                  <a:srgbClr val="000000"/>
                </a:solidFill>
              </a:rPr>
              <a:t>We have created an independent API that </a:t>
            </a:r>
            <a:r>
              <a:rPr lang="en" sz="1550">
                <a:solidFill>
                  <a:srgbClr val="000000"/>
                </a:solidFill>
              </a:rPr>
              <a:t>can be</a:t>
            </a:r>
            <a:r>
              <a:rPr lang="en" sz="1550">
                <a:solidFill>
                  <a:srgbClr val="000000"/>
                </a:solidFill>
              </a:rPr>
              <a:t> used externally by other users as well for their own applications.</a:t>
            </a:r>
            <a:endParaRPr sz="1550">
              <a:solidFill>
                <a:srgbClr val="000000"/>
              </a:solidFill>
            </a:endParaRPr>
          </a:p>
          <a:p>
            <a:pPr indent="-327025" lvl="0" marL="457200" rtl="0" algn="l">
              <a:spcBef>
                <a:spcPts val="0"/>
              </a:spcBef>
              <a:spcAft>
                <a:spcPts val="0"/>
              </a:spcAft>
              <a:buClr>
                <a:srgbClr val="000000"/>
              </a:buClr>
              <a:buSzPts val="1550"/>
              <a:buChar char="●"/>
            </a:pPr>
            <a:r>
              <a:rPr lang="en" sz="1550">
                <a:solidFill>
                  <a:srgbClr val="000000"/>
                </a:solidFill>
              </a:rPr>
              <a:t>This API is capable of finding the best and shortest routes and responds with their details.</a:t>
            </a:r>
            <a:endParaRPr sz="1550">
              <a:solidFill>
                <a:srgbClr val="000000"/>
              </a:solidFill>
            </a:endParaRPr>
          </a:p>
          <a:p>
            <a:pPr indent="-327025" lvl="0" marL="457200" rtl="0" algn="l">
              <a:spcBef>
                <a:spcPts val="0"/>
              </a:spcBef>
              <a:spcAft>
                <a:spcPts val="0"/>
              </a:spcAft>
              <a:buClr>
                <a:srgbClr val="000000"/>
              </a:buClr>
              <a:buSzPts val="1550"/>
              <a:buChar char="●"/>
            </a:pPr>
            <a:r>
              <a:rPr lang="en" sz="1550">
                <a:solidFill>
                  <a:srgbClr val="000000"/>
                </a:solidFill>
              </a:rPr>
              <a:t>We will now walkthrough the code and show the key components of </a:t>
            </a:r>
            <a:r>
              <a:rPr lang="en" sz="1550">
                <a:solidFill>
                  <a:srgbClr val="000000"/>
                </a:solidFill>
              </a:rPr>
              <a:t>the Controller and </a:t>
            </a:r>
            <a:r>
              <a:rPr lang="en" sz="1550">
                <a:solidFill>
                  <a:srgbClr val="000000"/>
                </a:solidFill>
              </a:rPr>
              <a:t>Model.</a:t>
            </a:r>
            <a:endParaRPr sz="1550">
              <a:solidFill>
                <a:srgbClr val="000000"/>
              </a:solidFill>
            </a:endParaRPr>
          </a:p>
          <a:p>
            <a:pPr indent="-327025" lvl="0" marL="457200" rtl="0" algn="l">
              <a:spcBef>
                <a:spcPts val="0"/>
              </a:spcBef>
              <a:spcAft>
                <a:spcPts val="0"/>
              </a:spcAft>
              <a:buClr>
                <a:srgbClr val="000000"/>
              </a:buClr>
              <a:buSzPts val="1550"/>
              <a:buChar char="●"/>
            </a:pPr>
            <a:r>
              <a:rPr lang="en" sz="1550">
                <a:solidFill>
                  <a:srgbClr val="000000"/>
                </a:solidFill>
              </a:rPr>
              <a:t>Then we will use Postman to demonstrate a request sent to our API and its response.</a:t>
            </a:r>
            <a:endParaRPr sz="1550">
              <a:solidFill>
                <a:srgbClr val="000000"/>
              </a:solidFill>
            </a:endParaRPr>
          </a:p>
        </p:txBody>
      </p:sp>
      <p:pic>
        <p:nvPicPr>
          <p:cNvPr id="112" name="Google Shape;112;p22"/>
          <p:cNvPicPr preferRelativeResize="0"/>
          <p:nvPr/>
        </p:nvPicPr>
        <p:blipFill>
          <a:blip r:embed="rId3">
            <a:alphaModFix/>
          </a:blip>
          <a:stretch>
            <a:fillRect/>
          </a:stretch>
        </p:blipFill>
        <p:spPr>
          <a:xfrm>
            <a:off x="6956925" y="3408850"/>
            <a:ext cx="1394950" cy="1394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3"/>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0000"/>
                </a:solidFill>
              </a:rPr>
              <a:t>The Evaluation</a:t>
            </a:r>
            <a:endParaRPr>
              <a:solidFill>
                <a:srgbClr val="FF0000"/>
              </a:solidFill>
            </a:endParaRPr>
          </a:p>
        </p:txBody>
      </p:sp>
      <p:sp>
        <p:nvSpPr>
          <p:cNvPr id="118" name="Google Shape;118;p23"/>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50">
                <a:solidFill>
                  <a:srgbClr val="000000"/>
                </a:solidFill>
              </a:rPr>
              <a:t>We have done testing to to ensure that all the functions and modules are tested and all corner cases are covered</a:t>
            </a:r>
            <a:r>
              <a:rPr lang="en" sz="1550">
                <a:solidFill>
                  <a:srgbClr val="000000"/>
                </a:solidFill>
              </a:rPr>
              <a:t>:</a:t>
            </a:r>
            <a:endParaRPr sz="1550">
              <a:solidFill>
                <a:srgbClr val="000000"/>
              </a:solidFill>
            </a:endParaRPr>
          </a:p>
          <a:p>
            <a:pPr indent="-327025" lvl="0" marL="457200" rtl="0" algn="l">
              <a:spcBef>
                <a:spcPts val="1200"/>
              </a:spcBef>
              <a:spcAft>
                <a:spcPts val="0"/>
              </a:spcAft>
              <a:buClr>
                <a:srgbClr val="000000"/>
              </a:buClr>
              <a:buSzPts val="1550"/>
              <a:buAutoNum type="arabicPeriod"/>
            </a:pPr>
            <a:r>
              <a:rPr lang="en" sz="1550">
                <a:solidFill>
                  <a:srgbClr val="000000"/>
                </a:solidFill>
              </a:rPr>
              <a:t>UI Test</a:t>
            </a:r>
            <a:endParaRPr sz="1550">
              <a:solidFill>
                <a:srgbClr val="000000"/>
              </a:solidFill>
            </a:endParaRPr>
          </a:p>
          <a:p>
            <a:pPr indent="-327025" lvl="0" marL="457200" rtl="0" algn="l">
              <a:spcBef>
                <a:spcPts val="0"/>
              </a:spcBef>
              <a:spcAft>
                <a:spcPts val="0"/>
              </a:spcAft>
              <a:buClr>
                <a:srgbClr val="000000"/>
              </a:buClr>
              <a:buSzPts val="1550"/>
              <a:buAutoNum type="arabicPeriod"/>
            </a:pPr>
            <a:r>
              <a:rPr lang="en" sz="1550">
                <a:solidFill>
                  <a:srgbClr val="000000"/>
                </a:solidFill>
              </a:rPr>
              <a:t>Manual Test</a:t>
            </a:r>
            <a:endParaRPr sz="1550">
              <a:solidFill>
                <a:srgbClr val="000000"/>
              </a:solidFill>
            </a:endParaRPr>
          </a:p>
          <a:p>
            <a:pPr indent="-327025" lvl="0" marL="457200" rtl="0" algn="l">
              <a:spcBef>
                <a:spcPts val="0"/>
              </a:spcBef>
              <a:spcAft>
                <a:spcPts val="0"/>
              </a:spcAft>
              <a:buClr>
                <a:srgbClr val="000000"/>
              </a:buClr>
              <a:buSzPts val="1550"/>
              <a:buAutoNum type="arabicPeriod"/>
            </a:pPr>
            <a:r>
              <a:rPr lang="en" sz="1550">
                <a:solidFill>
                  <a:srgbClr val="000000"/>
                </a:solidFill>
              </a:rPr>
              <a:t>Performance Test</a:t>
            </a:r>
            <a:endParaRPr sz="1550">
              <a:solidFill>
                <a:srgbClr val="000000"/>
              </a:solidFill>
            </a:endParaRPr>
          </a:p>
          <a:p>
            <a:pPr indent="-327025" lvl="0" marL="457200" rtl="0" algn="l">
              <a:spcBef>
                <a:spcPts val="0"/>
              </a:spcBef>
              <a:spcAft>
                <a:spcPts val="0"/>
              </a:spcAft>
              <a:buClr>
                <a:srgbClr val="000000"/>
              </a:buClr>
              <a:buSzPts val="1550"/>
              <a:buAutoNum type="arabicPeriod"/>
            </a:pPr>
            <a:r>
              <a:rPr lang="en" sz="1550">
                <a:solidFill>
                  <a:srgbClr val="000000"/>
                </a:solidFill>
              </a:rPr>
              <a:t>Unit Test</a:t>
            </a:r>
            <a:endParaRPr sz="1550">
              <a:solidFill>
                <a:srgbClr val="000000"/>
              </a:solidFill>
            </a:endParaRPr>
          </a:p>
          <a:p>
            <a:pPr indent="-327025" lvl="0" marL="457200" rtl="0" algn="l">
              <a:spcBef>
                <a:spcPts val="0"/>
              </a:spcBef>
              <a:spcAft>
                <a:spcPts val="0"/>
              </a:spcAft>
              <a:buClr>
                <a:srgbClr val="000000"/>
              </a:buClr>
              <a:buSzPts val="1550"/>
              <a:buAutoNum type="arabicPeriod"/>
            </a:pPr>
            <a:r>
              <a:rPr lang="en" sz="1550">
                <a:solidFill>
                  <a:srgbClr val="000000"/>
                </a:solidFill>
              </a:rPr>
              <a:t>Integration/API Test</a:t>
            </a:r>
            <a:endParaRPr sz="1550">
              <a:solidFill>
                <a:srgbClr val="000000"/>
              </a:solidFill>
            </a:endParaRPr>
          </a:p>
          <a:p>
            <a:pPr indent="0" lvl="0" marL="0" rtl="0" algn="l">
              <a:spcBef>
                <a:spcPts val="1200"/>
              </a:spcBef>
              <a:spcAft>
                <a:spcPts val="1200"/>
              </a:spcAft>
              <a:buNone/>
            </a:pPr>
            <a:r>
              <a:rPr lang="en" sz="1550">
                <a:solidFill>
                  <a:srgbClr val="000000"/>
                </a:solidFill>
              </a:rPr>
              <a:t>We achieved a test coverage of 100% (evaluated using pytest-cov)</a:t>
            </a:r>
            <a:endParaRPr sz="1550">
              <a:solidFill>
                <a:srgbClr val="00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4"/>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0000"/>
                </a:solidFill>
              </a:rPr>
              <a:t>UI TEST example</a:t>
            </a:r>
            <a:endParaRPr>
              <a:solidFill>
                <a:srgbClr val="FF0000"/>
              </a:solidFill>
            </a:endParaRPr>
          </a:p>
        </p:txBody>
      </p:sp>
      <p:pic>
        <p:nvPicPr>
          <p:cNvPr id="124" name="Google Shape;124;p24"/>
          <p:cNvPicPr preferRelativeResize="0"/>
          <p:nvPr/>
        </p:nvPicPr>
        <p:blipFill rotWithShape="1">
          <a:blip r:embed="rId3">
            <a:alphaModFix/>
          </a:blip>
          <a:srcRect b="0" l="0" r="26927" t="0"/>
          <a:stretch/>
        </p:blipFill>
        <p:spPr>
          <a:xfrm>
            <a:off x="198350" y="1461375"/>
            <a:ext cx="3991532" cy="3071350"/>
          </a:xfrm>
          <a:prstGeom prst="rect">
            <a:avLst/>
          </a:prstGeom>
          <a:noFill/>
          <a:ln>
            <a:noFill/>
          </a:ln>
        </p:spPr>
      </p:pic>
      <p:sp>
        <p:nvSpPr>
          <p:cNvPr id="125" name="Google Shape;125;p24"/>
          <p:cNvSpPr txBox="1"/>
          <p:nvPr>
            <p:ph type="title"/>
          </p:nvPr>
        </p:nvSpPr>
        <p:spPr>
          <a:xfrm>
            <a:off x="4650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0000"/>
                </a:solidFill>
              </a:rPr>
              <a:t>MANUAL TEST example</a:t>
            </a:r>
            <a:endParaRPr>
              <a:solidFill>
                <a:srgbClr val="FF0000"/>
              </a:solidFill>
            </a:endParaRPr>
          </a:p>
        </p:txBody>
      </p:sp>
      <p:pic>
        <p:nvPicPr>
          <p:cNvPr id="126" name="Google Shape;126;p24"/>
          <p:cNvPicPr preferRelativeResize="0"/>
          <p:nvPr/>
        </p:nvPicPr>
        <p:blipFill rotWithShape="1">
          <a:blip r:embed="rId4">
            <a:alphaModFix/>
          </a:blip>
          <a:srcRect b="0" l="0" r="31271" t="0"/>
          <a:stretch/>
        </p:blipFill>
        <p:spPr>
          <a:xfrm>
            <a:off x="4650700" y="1461375"/>
            <a:ext cx="4181600" cy="3071350"/>
          </a:xfrm>
          <a:prstGeom prst="rect">
            <a:avLst/>
          </a:prstGeom>
          <a:noFill/>
          <a:ln cap="flat" cmpd="sng" w="25400">
            <a:solidFill>
              <a:srgbClr val="000000"/>
            </a:solidFill>
            <a:prstDash val="solid"/>
            <a:miter lim="8000"/>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5"/>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0000"/>
                </a:solidFill>
              </a:rPr>
              <a:t>Performance test results</a:t>
            </a:r>
            <a:endParaRPr>
              <a:solidFill>
                <a:srgbClr val="FF0000"/>
              </a:solidFill>
            </a:endParaRPr>
          </a:p>
        </p:txBody>
      </p:sp>
      <p:pic>
        <p:nvPicPr>
          <p:cNvPr id="132" name="Google Shape;132;p25"/>
          <p:cNvPicPr preferRelativeResize="0"/>
          <p:nvPr/>
        </p:nvPicPr>
        <p:blipFill>
          <a:blip r:embed="rId3">
            <a:alphaModFix/>
          </a:blip>
          <a:stretch>
            <a:fillRect/>
          </a:stretch>
        </p:blipFill>
        <p:spPr>
          <a:xfrm>
            <a:off x="0" y="1365064"/>
            <a:ext cx="5484724" cy="2746735"/>
          </a:xfrm>
          <a:prstGeom prst="rect">
            <a:avLst/>
          </a:prstGeom>
          <a:noFill/>
          <a:ln>
            <a:noFill/>
          </a:ln>
        </p:spPr>
      </p:pic>
      <p:pic>
        <p:nvPicPr>
          <p:cNvPr id="133" name="Google Shape;133;p25"/>
          <p:cNvPicPr preferRelativeResize="0"/>
          <p:nvPr/>
        </p:nvPicPr>
        <p:blipFill>
          <a:blip r:embed="rId4">
            <a:alphaModFix/>
          </a:blip>
          <a:stretch>
            <a:fillRect/>
          </a:stretch>
        </p:blipFill>
        <p:spPr>
          <a:xfrm>
            <a:off x="5361575" y="0"/>
            <a:ext cx="3347574" cy="2510675"/>
          </a:xfrm>
          <a:prstGeom prst="rect">
            <a:avLst/>
          </a:prstGeom>
          <a:noFill/>
          <a:ln>
            <a:noFill/>
          </a:ln>
        </p:spPr>
      </p:pic>
      <p:pic>
        <p:nvPicPr>
          <p:cNvPr id="134" name="Google Shape;134;p25"/>
          <p:cNvPicPr preferRelativeResize="0"/>
          <p:nvPr/>
        </p:nvPicPr>
        <p:blipFill>
          <a:blip r:embed="rId5">
            <a:alphaModFix/>
          </a:blip>
          <a:stretch>
            <a:fillRect/>
          </a:stretch>
        </p:blipFill>
        <p:spPr>
          <a:xfrm>
            <a:off x="5361573" y="2571738"/>
            <a:ext cx="3347575" cy="251473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6"/>
          <p:cNvSpPr txBox="1"/>
          <p:nvPr>
            <p:ph idx="1" type="body"/>
          </p:nvPr>
        </p:nvSpPr>
        <p:spPr>
          <a:xfrm>
            <a:off x="311700" y="1228675"/>
            <a:ext cx="3926400" cy="334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a:t>
            </a:r>
            <a:r>
              <a:rPr lang="en"/>
              <a:t>esting with invalid values to ensure error is thrown</a:t>
            </a:r>
            <a:endParaRPr/>
          </a:p>
          <a:p>
            <a:pPr indent="-342900" lvl="0" marL="457200" rtl="0" algn="l">
              <a:spcBef>
                <a:spcPts val="0"/>
              </a:spcBef>
              <a:spcAft>
                <a:spcPts val="0"/>
              </a:spcAft>
              <a:buSzPts val="1800"/>
              <a:buChar char="●"/>
            </a:pPr>
            <a:r>
              <a:rPr lang="en"/>
              <a:t>T</a:t>
            </a:r>
            <a:r>
              <a:rPr lang="en"/>
              <a:t>esting t</a:t>
            </a:r>
            <a:r>
              <a:rPr lang="en"/>
              <a:t>he sql db manager methods to:</a:t>
            </a:r>
            <a:br>
              <a:rPr lang="en"/>
            </a:br>
            <a:endParaRPr sz="900"/>
          </a:p>
          <a:p>
            <a:pPr indent="-323850" lvl="1" marL="914400" rtl="0" algn="l">
              <a:spcBef>
                <a:spcPts val="0"/>
              </a:spcBef>
              <a:spcAft>
                <a:spcPts val="0"/>
              </a:spcAft>
              <a:buSzPts val="1500"/>
              <a:buChar char="○"/>
            </a:pPr>
            <a:r>
              <a:rPr lang="en" sz="1500"/>
              <a:t>ensure that insertion and fetch are working</a:t>
            </a:r>
            <a:endParaRPr sz="1500"/>
          </a:p>
          <a:p>
            <a:pPr indent="-330200" lvl="1" marL="914400" rtl="0" algn="l">
              <a:spcBef>
                <a:spcPts val="0"/>
              </a:spcBef>
              <a:spcAft>
                <a:spcPts val="0"/>
              </a:spcAft>
              <a:buSzPts val="1600"/>
              <a:buChar char="○"/>
            </a:pPr>
            <a:r>
              <a:rPr lang="en" sz="1500"/>
              <a:t>throw data check errors </a:t>
            </a:r>
            <a:r>
              <a:rPr lang="en" sz="1500"/>
              <a:t>in case of invalid data</a:t>
            </a:r>
            <a:r>
              <a:rPr lang="en" sz="1600"/>
              <a:t> </a:t>
            </a:r>
            <a:endParaRPr sz="1600"/>
          </a:p>
        </p:txBody>
      </p:sp>
      <p:sp>
        <p:nvSpPr>
          <p:cNvPr id="140" name="Google Shape;140;p26"/>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0000"/>
                </a:solidFill>
              </a:rPr>
              <a:t>UNIT TEST</a:t>
            </a:r>
            <a:endParaRPr>
              <a:solidFill>
                <a:srgbClr val="FF0000"/>
              </a:solidFill>
            </a:endParaRPr>
          </a:p>
        </p:txBody>
      </p:sp>
      <p:sp>
        <p:nvSpPr>
          <p:cNvPr id="141" name="Google Shape;141;p26"/>
          <p:cNvSpPr txBox="1"/>
          <p:nvPr>
            <p:ph type="title"/>
          </p:nvPr>
        </p:nvSpPr>
        <p:spPr>
          <a:xfrm>
            <a:off x="4829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0000"/>
                </a:solidFill>
              </a:rPr>
              <a:t>INTEGRATION TEST</a:t>
            </a:r>
            <a:endParaRPr>
              <a:solidFill>
                <a:srgbClr val="FF0000"/>
              </a:solidFill>
            </a:endParaRPr>
          </a:p>
        </p:txBody>
      </p:sp>
      <p:sp>
        <p:nvSpPr>
          <p:cNvPr id="142" name="Google Shape;142;p26"/>
          <p:cNvSpPr txBox="1"/>
          <p:nvPr>
            <p:ph idx="1" type="body"/>
          </p:nvPr>
        </p:nvSpPr>
        <p:spPr>
          <a:xfrm>
            <a:off x="4648925" y="1228675"/>
            <a:ext cx="4265100" cy="334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Illegal Source Address</a:t>
            </a:r>
            <a:endParaRPr/>
          </a:p>
          <a:p>
            <a:pPr indent="-342900" lvl="0" marL="457200" rtl="0" algn="l">
              <a:spcBef>
                <a:spcPts val="0"/>
              </a:spcBef>
              <a:spcAft>
                <a:spcPts val="0"/>
              </a:spcAft>
              <a:buSzPts val="1800"/>
              <a:buChar char="●"/>
            </a:pPr>
            <a:r>
              <a:rPr lang="en"/>
              <a:t>Illegal Destination Address</a:t>
            </a:r>
            <a:endParaRPr/>
          </a:p>
          <a:p>
            <a:pPr indent="-342900" lvl="0" marL="457200" rtl="0" algn="l">
              <a:spcBef>
                <a:spcPts val="0"/>
              </a:spcBef>
              <a:spcAft>
                <a:spcPts val="0"/>
              </a:spcAft>
              <a:buSzPts val="1800"/>
              <a:buChar char="●"/>
            </a:pPr>
            <a:r>
              <a:rPr lang="en"/>
              <a:t>Null Source Address</a:t>
            </a:r>
            <a:endParaRPr/>
          </a:p>
          <a:p>
            <a:pPr indent="-342900" lvl="0" marL="457200" rtl="0" algn="l">
              <a:spcBef>
                <a:spcPts val="0"/>
              </a:spcBef>
              <a:spcAft>
                <a:spcPts val="0"/>
              </a:spcAft>
              <a:buSzPts val="1800"/>
              <a:buChar char="●"/>
            </a:pPr>
            <a:r>
              <a:rPr lang="en"/>
              <a:t>Null Destination Address</a:t>
            </a:r>
            <a:endParaRPr/>
          </a:p>
          <a:p>
            <a:pPr indent="-342900" lvl="0" marL="457200" rtl="0" algn="l">
              <a:spcBef>
                <a:spcPts val="0"/>
              </a:spcBef>
              <a:spcAft>
                <a:spcPts val="0"/>
              </a:spcAft>
              <a:buSzPts val="1800"/>
              <a:buChar char="●"/>
            </a:pPr>
            <a:r>
              <a:rPr lang="en"/>
              <a:t>Illegal Algorithm ID</a:t>
            </a:r>
            <a:endParaRPr/>
          </a:p>
          <a:p>
            <a:pPr indent="-342900" lvl="0" marL="457200" rtl="0" algn="l">
              <a:spcBef>
                <a:spcPts val="0"/>
              </a:spcBef>
              <a:spcAft>
                <a:spcPts val="0"/>
              </a:spcAft>
              <a:buSzPts val="1800"/>
              <a:buChar char="●"/>
            </a:pPr>
            <a:r>
              <a:rPr lang="en"/>
              <a:t>Illegal Path Percentage</a:t>
            </a:r>
            <a:endParaRPr/>
          </a:p>
          <a:p>
            <a:pPr indent="-342900" lvl="0" marL="457200" rtl="0" algn="l">
              <a:spcBef>
                <a:spcPts val="0"/>
              </a:spcBef>
              <a:spcAft>
                <a:spcPts val="0"/>
              </a:spcAft>
              <a:buSzPts val="1800"/>
              <a:buChar char="●"/>
            </a:pPr>
            <a:r>
              <a:rPr lang="en"/>
              <a:t>Illegal Transportation Mode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6" name="Shape 146"/>
        <p:cNvGrpSpPr/>
        <p:nvPr/>
      </p:nvGrpSpPr>
      <p:grpSpPr>
        <a:xfrm>
          <a:off x="0" y="0"/>
          <a:ext cx="0" cy="0"/>
          <a:chOff x="0" y="0"/>
          <a:chExt cx="0" cy="0"/>
        </a:xfrm>
      </p:grpSpPr>
      <p:sp>
        <p:nvSpPr>
          <p:cNvPr id="147" name="Google Shape;147;p27"/>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E69138"/>
                </a:solidFill>
              </a:rPr>
              <a:t>CONTRIBUTIONS</a:t>
            </a:r>
            <a:endParaRPr>
              <a:solidFill>
                <a:srgbClr val="E69138"/>
              </a:solidFill>
            </a:endParaRPr>
          </a:p>
        </p:txBody>
      </p:sp>
      <p:sp>
        <p:nvSpPr>
          <p:cNvPr id="148" name="Google Shape;148;p27"/>
          <p:cNvSpPr txBox="1"/>
          <p:nvPr>
            <p:ph idx="1" type="body"/>
          </p:nvPr>
        </p:nvSpPr>
        <p:spPr>
          <a:xfrm>
            <a:off x="311700" y="1228675"/>
            <a:ext cx="8460600" cy="33402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852"/>
              <a:buNone/>
            </a:pPr>
            <a:r>
              <a:rPr b="1" lang="en" sz="1495"/>
              <a:t>Group Member Responsibilities</a:t>
            </a:r>
            <a:endParaRPr b="1" sz="1495"/>
          </a:p>
          <a:p>
            <a:pPr indent="0" lvl="0" marL="0" rtl="0" algn="l">
              <a:lnSpc>
                <a:spcPct val="95000"/>
              </a:lnSpc>
              <a:spcBef>
                <a:spcPts val="1200"/>
              </a:spcBef>
              <a:spcAft>
                <a:spcPts val="0"/>
              </a:spcAft>
              <a:buSzPts val="852"/>
              <a:buNone/>
            </a:pPr>
            <a:r>
              <a:rPr lang="en" sz="1495"/>
              <a:t>We implemented the entire application using pair programming.</a:t>
            </a:r>
            <a:endParaRPr sz="1495"/>
          </a:p>
          <a:p>
            <a:pPr indent="0" lvl="0" marL="0" rtl="0" algn="l">
              <a:lnSpc>
                <a:spcPct val="95000"/>
              </a:lnSpc>
              <a:spcBef>
                <a:spcPts val="1200"/>
              </a:spcBef>
              <a:spcAft>
                <a:spcPts val="0"/>
              </a:spcAft>
              <a:buSzPts val="852"/>
              <a:buNone/>
            </a:pPr>
            <a:br>
              <a:rPr lang="en" sz="1495"/>
            </a:br>
            <a:r>
              <a:rPr b="1" lang="en" sz="1495"/>
              <a:t>Frontend: </a:t>
            </a:r>
            <a:br>
              <a:rPr lang="en" sz="1495"/>
            </a:br>
            <a:r>
              <a:rPr lang="en" sz="1495"/>
              <a:t>Map component - Divya, </a:t>
            </a:r>
            <a:r>
              <a:rPr lang="en" sz="1495"/>
              <a:t>Rohan</a:t>
            </a:r>
            <a:br>
              <a:rPr lang="en" sz="1495"/>
            </a:br>
            <a:r>
              <a:rPr lang="en" sz="1495"/>
              <a:t>Input component - </a:t>
            </a:r>
            <a:r>
              <a:rPr lang="en" sz="1495"/>
              <a:t>Divya, Rohan</a:t>
            </a:r>
            <a:br>
              <a:rPr lang="en" sz="1495"/>
            </a:br>
            <a:br>
              <a:rPr lang="en" sz="1495"/>
            </a:br>
            <a:r>
              <a:rPr b="1" lang="en" sz="1495"/>
              <a:t>Backend: </a:t>
            </a:r>
            <a:br>
              <a:rPr lang="en" sz="1495"/>
            </a:br>
            <a:r>
              <a:rPr lang="en" sz="1495"/>
              <a:t>Algorithms - Kavya, Astha</a:t>
            </a:r>
            <a:br>
              <a:rPr lang="en" sz="1495"/>
            </a:br>
            <a:r>
              <a:rPr lang="en" sz="1495"/>
              <a:t>All other components - </a:t>
            </a:r>
            <a:r>
              <a:rPr lang="en" sz="1495"/>
              <a:t>Kavya, Astha</a:t>
            </a:r>
            <a:endParaRPr sz="1495"/>
          </a:p>
          <a:p>
            <a:pPr indent="0" lvl="0" marL="0" rtl="0" algn="l">
              <a:lnSpc>
                <a:spcPct val="95000"/>
              </a:lnSpc>
              <a:spcBef>
                <a:spcPts val="1200"/>
              </a:spcBef>
              <a:spcAft>
                <a:spcPts val="0"/>
              </a:spcAft>
              <a:buSzPts val="852"/>
              <a:buNone/>
            </a:pPr>
            <a:r>
              <a:rPr b="1" lang="en" sz="1495"/>
              <a:t>Test suites: </a:t>
            </a:r>
            <a:r>
              <a:rPr lang="en" sz="1495"/>
              <a:t>Everyone</a:t>
            </a:r>
            <a:endParaRPr sz="1495"/>
          </a:p>
          <a:p>
            <a:pPr indent="0" lvl="0" marL="0" rtl="0" algn="l">
              <a:lnSpc>
                <a:spcPct val="95000"/>
              </a:lnSpc>
              <a:spcBef>
                <a:spcPts val="1200"/>
              </a:spcBef>
              <a:spcAft>
                <a:spcPts val="1200"/>
              </a:spcAft>
              <a:buSzPts val="852"/>
              <a:buNone/>
            </a:pPr>
            <a:r>
              <a:rPr b="1" lang="en" sz="1495"/>
              <a:t>Documentation:</a:t>
            </a:r>
            <a:r>
              <a:rPr lang="en" sz="1495"/>
              <a:t> Everyone</a:t>
            </a:r>
            <a:endParaRPr sz="1495"/>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152" name="Shape 152"/>
        <p:cNvGrpSpPr/>
        <p:nvPr/>
      </p:nvGrpSpPr>
      <p:grpSpPr>
        <a:xfrm>
          <a:off x="0" y="0"/>
          <a:ext cx="0" cy="0"/>
          <a:chOff x="0" y="0"/>
          <a:chExt cx="0" cy="0"/>
        </a:xfrm>
      </p:grpSpPr>
      <p:sp>
        <p:nvSpPr>
          <p:cNvPr id="153" name="Google Shape;153;p28"/>
          <p:cNvSpPr txBox="1"/>
          <p:nvPr>
            <p:ph type="ctrTitle"/>
          </p:nvPr>
        </p:nvSpPr>
        <p:spPr>
          <a:xfrm>
            <a:off x="311708" y="1451700"/>
            <a:ext cx="8520600" cy="2052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solidFill>
                  <a:srgbClr val="FF0000"/>
                </a:solidFill>
              </a:rPr>
              <a:t>THANK YOU!</a:t>
            </a:r>
            <a:endParaRPr>
              <a:solidFill>
                <a:srgbClr val="FF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0000"/>
                </a:solidFill>
              </a:rPr>
              <a:t>The Problem</a:t>
            </a:r>
            <a:endParaRPr>
              <a:solidFill>
                <a:srgbClr val="FF0000"/>
              </a:solidFill>
            </a:endParaRPr>
          </a:p>
        </p:txBody>
      </p:sp>
      <p:sp>
        <p:nvSpPr>
          <p:cNvPr id="63" name="Google Shape;63;p14"/>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solidFill>
                  <a:srgbClr val="000000"/>
                </a:solidFill>
              </a:rPr>
              <a:t>Navigation Systems typically provide the shortest path between any two given points. These are not optimal for a lot of scenarios where the user is interested in finding a path which has the least elevation gain. Moreover, some users might be interested in finding a path which has elevation gain so that they can partake in an intense and time-constrained workout. To extend navigation systems to solve the above problems, we have designed a software system that takes two points as input and finds the optimal route between them that maximizes or minimizes elevation gain while limiting the total path distance to n% of the shortest path between these two points.</a:t>
            </a:r>
            <a:endParaRPr sz="1844">
              <a:solidFill>
                <a:schemeClr val="dk1"/>
              </a:solidFill>
            </a:endParaRPr>
          </a:p>
          <a:p>
            <a:pPr indent="0" lvl="0" marL="0" rtl="0" algn="l">
              <a:spcBef>
                <a:spcPts val="1200"/>
              </a:spcBef>
              <a:spcAft>
                <a:spcPts val="1200"/>
              </a:spcAft>
              <a:buNone/>
            </a:pPr>
            <a:br>
              <a:rPr lang="en" sz="1100">
                <a:solidFill>
                  <a:schemeClr val="dk1"/>
                </a:solidFill>
              </a:rPr>
            </a:br>
            <a:endParaRPr sz="11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0000"/>
                </a:solidFill>
              </a:rPr>
              <a:t>The Problem</a:t>
            </a:r>
            <a:endParaRPr>
              <a:solidFill>
                <a:srgbClr val="FF0000"/>
              </a:solidFill>
            </a:endParaRPr>
          </a:p>
        </p:txBody>
      </p:sp>
      <p:sp>
        <p:nvSpPr>
          <p:cNvPr id="69" name="Google Shape;69;p15"/>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000000"/>
                </a:solidFill>
              </a:rPr>
              <a:t>Stakeholders</a:t>
            </a:r>
            <a:br>
              <a:rPr b="1" lang="en" sz="1500">
                <a:solidFill>
                  <a:srgbClr val="FF0000"/>
                </a:solidFill>
              </a:rPr>
            </a:br>
            <a:r>
              <a:rPr lang="en" sz="1500">
                <a:solidFill>
                  <a:srgbClr val="000000"/>
                </a:solidFill>
              </a:rPr>
              <a:t>Runners, bikers, hikers, tourists, fitness enthusiasts, event organizers, researchers, rescue teams.</a:t>
            </a:r>
            <a:endParaRPr sz="1500">
              <a:solidFill>
                <a:srgbClr val="000000"/>
              </a:solidFill>
            </a:endParaRPr>
          </a:p>
          <a:p>
            <a:pPr indent="0" lvl="0" marL="0" rtl="0" algn="l">
              <a:spcBef>
                <a:spcPts val="1200"/>
              </a:spcBef>
              <a:spcAft>
                <a:spcPts val="0"/>
              </a:spcAft>
              <a:buNone/>
            </a:pPr>
            <a:r>
              <a:rPr b="1" lang="en" sz="1500">
                <a:solidFill>
                  <a:srgbClr val="000000"/>
                </a:solidFill>
              </a:rPr>
              <a:t>Non Functional Requirements</a:t>
            </a:r>
            <a:endParaRPr b="1" sz="1500">
              <a:solidFill>
                <a:srgbClr val="000000"/>
              </a:solidFill>
            </a:endParaRPr>
          </a:p>
          <a:p>
            <a:pPr indent="0" lvl="0" marL="0" rtl="0" algn="l">
              <a:spcBef>
                <a:spcPts val="0"/>
              </a:spcBef>
              <a:spcAft>
                <a:spcPts val="0"/>
              </a:spcAft>
              <a:buNone/>
            </a:pPr>
            <a:r>
              <a:rPr lang="en" sz="1500">
                <a:solidFill>
                  <a:srgbClr val="000000"/>
                </a:solidFill>
              </a:rPr>
              <a:t>Understandability, Readability, Testability, Reliability, Compatibility, Modularity, Extensibility and Usability</a:t>
            </a:r>
            <a:endParaRPr sz="1500">
              <a:solidFill>
                <a:srgbClr val="000000"/>
              </a:solidFill>
            </a:endParaRPr>
          </a:p>
          <a:p>
            <a:pPr indent="0" lvl="0" marL="0" rtl="0" algn="l">
              <a:spcBef>
                <a:spcPts val="0"/>
              </a:spcBef>
              <a:spcAft>
                <a:spcPts val="0"/>
              </a:spcAft>
              <a:buNone/>
            </a:pPr>
            <a:r>
              <a:t/>
            </a:r>
            <a:endParaRPr b="1" sz="1500">
              <a:solidFill>
                <a:srgbClr val="000000"/>
              </a:solidFill>
            </a:endParaRPr>
          </a:p>
          <a:p>
            <a:pPr indent="0" lvl="0" marL="0" rtl="0" algn="l">
              <a:spcBef>
                <a:spcPts val="0"/>
              </a:spcBef>
              <a:spcAft>
                <a:spcPts val="0"/>
              </a:spcAft>
              <a:buNone/>
            </a:pPr>
            <a:r>
              <a:rPr b="1" lang="en" sz="1500">
                <a:solidFill>
                  <a:srgbClr val="000000"/>
                </a:solidFill>
              </a:rPr>
              <a:t>Functional Requirements</a:t>
            </a:r>
            <a:endParaRPr b="1" sz="1500">
              <a:solidFill>
                <a:srgbClr val="000000"/>
              </a:solidFill>
            </a:endParaRPr>
          </a:p>
          <a:p>
            <a:pPr indent="0" lvl="0" marL="0" rtl="0" algn="l">
              <a:spcBef>
                <a:spcPts val="0"/>
              </a:spcBef>
              <a:spcAft>
                <a:spcPts val="0"/>
              </a:spcAft>
              <a:buNone/>
            </a:pPr>
            <a:r>
              <a:rPr lang="en" sz="1500">
                <a:solidFill>
                  <a:srgbClr val="000000"/>
                </a:solidFill>
              </a:rPr>
              <a:t>Map which renders the optimal route for the set of inputs sent by user, apply 5 algorithms, check and validate the inputs, ensure accuracy and performance of the algorithm is optimal etc.</a:t>
            </a:r>
            <a:endParaRPr sz="1500">
              <a:solidFill>
                <a:srgbClr val="000000"/>
              </a:solidFill>
            </a:endParaRPr>
          </a:p>
          <a:p>
            <a:pPr indent="0" lvl="0" marL="0" rtl="0" algn="l">
              <a:spcBef>
                <a:spcPts val="0"/>
              </a:spcBef>
              <a:spcAft>
                <a:spcPts val="1200"/>
              </a:spcAft>
              <a:buNone/>
            </a:pPr>
            <a:br>
              <a:rPr lang="en" sz="1500">
                <a:solidFill>
                  <a:schemeClr val="dk1"/>
                </a:solidFill>
              </a:rPr>
            </a:br>
            <a:endParaRPr sz="15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0000"/>
                </a:solidFill>
              </a:rPr>
              <a:t>User Stories</a:t>
            </a:r>
            <a:endParaRPr>
              <a:solidFill>
                <a:srgbClr val="FF0000"/>
              </a:solidFill>
            </a:endParaRPr>
          </a:p>
        </p:txBody>
      </p:sp>
      <p:sp>
        <p:nvSpPr>
          <p:cNvPr id="75" name="Google Shape;75;p16"/>
          <p:cNvSpPr txBox="1"/>
          <p:nvPr>
            <p:ph idx="1" type="body"/>
          </p:nvPr>
        </p:nvSpPr>
        <p:spPr>
          <a:xfrm>
            <a:off x="311700" y="1228675"/>
            <a:ext cx="8520600" cy="3340200"/>
          </a:xfrm>
          <a:prstGeom prst="rect">
            <a:avLst/>
          </a:prstGeom>
        </p:spPr>
        <p:txBody>
          <a:bodyPr anchorCtr="0" anchor="t" bIns="91425" lIns="91425" spcFirstLastPara="1" rIns="91425" wrap="square" tIns="91425">
            <a:normAutofit fontScale="85000" lnSpcReduction="20000"/>
          </a:bodyPr>
          <a:lstStyle/>
          <a:p>
            <a:pPr indent="-325755" lvl="0" marL="457200" rtl="0" algn="l">
              <a:spcBef>
                <a:spcPts val="0"/>
              </a:spcBef>
              <a:spcAft>
                <a:spcPts val="0"/>
              </a:spcAft>
              <a:buClr>
                <a:schemeClr val="accent1"/>
              </a:buClr>
              <a:buSzPct val="100000"/>
              <a:buAutoNum type="arabicPeriod"/>
            </a:pPr>
            <a:r>
              <a:rPr lang="en">
                <a:solidFill>
                  <a:schemeClr val="accent1"/>
                </a:solidFill>
              </a:rPr>
              <a:t>As the user, I want to consider the elevation gain while planning a route between two locations.</a:t>
            </a:r>
            <a:endParaRPr>
              <a:solidFill>
                <a:schemeClr val="accent1"/>
              </a:solidFill>
            </a:endParaRPr>
          </a:p>
          <a:p>
            <a:pPr indent="-325755" lvl="0" marL="457200" rtl="0" algn="l">
              <a:spcBef>
                <a:spcPts val="0"/>
              </a:spcBef>
              <a:spcAft>
                <a:spcPts val="0"/>
              </a:spcAft>
              <a:buClr>
                <a:schemeClr val="accent1"/>
              </a:buClr>
              <a:buSzPct val="100000"/>
              <a:buAutoNum type="arabicPeriod"/>
            </a:pPr>
            <a:r>
              <a:rPr lang="en">
                <a:solidFill>
                  <a:schemeClr val="accent1"/>
                </a:solidFill>
              </a:rPr>
              <a:t>As the user, I want to select a location from dropdown.</a:t>
            </a:r>
            <a:endParaRPr>
              <a:solidFill>
                <a:schemeClr val="accent1"/>
              </a:solidFill>
            </a:endParaRPr>
          </a:p>
          <a:p>
            <a:pPr indent="-325755" lvl="0" marL="457200" rtl="0" algn="l">
              <a:spcBef>
                <a:spcPts val="0"/>
              </a:spcBef>
              <a:spcAft>
                <a:spcPts val="0"/>
              </a:spcAft>
              <a:buClr>
                <a:schemeClr val="accent1"/>
              </a:buClr>
              <a:buSzPct val="100000"/>
              <a:buAutoNum type="arabicPeriod"/>
            </a:pPr>
            <a:r>
              <a:rPr lang="en">
                <a:solidFill>
                  <a:schemeClr val="accent1"/>
                </a:solidFill>
              </a:rPr>
              <a:t>As the user, I want to be able to choose minimize or maximize elevation gain.</a:t>
            </a:r>
            <a:endParaRPr>
              <a:solidFill>
                <a:schemeClr val="accent1"/>
              </a:solidFill>
            </a:endParaRPr>
          </a:p>
          <a:p>
            <a:pPr indent="-325755" lvl="0" marL="457200" rtl="0" algn="l">
              <a:spcBef>
                <a:spcPts val="0"/>
              </a:spcBef>
              <a:spcAft>
                <a:spcPts val="0"/>
              </a:spcAft>
              <a:buClr>
                <a:schemeClr val="accent1"/>
              </a:buClr>
              <a:buSzPct val="100000"/>
              <a:buAutoNum type="arabicPeriod"/>
            </a:pPr>
            <a:r>
              <a:rPr lang="en">
                <a:solidFill>
                  <a:schemeClr val="accent1"/>
                </a:solidFill>
              </a:rPr>
              <a:t>As the user, I want to be able to limit the path to n% of the shortest path between two points.</a:t>
            </a:r>
            <a:endParaRPr>
              <a:solidFill>
                <a:schemeClr val="accent1"/>
              </a:solidFill>
            </a:endParaRPr>
          </a:p>
          <a:p>
            <a:pPr indent="-325755" lvl="0" marL="457200" rtl="0" algn="l">
              <a:spcBef>
                <a:spcPts val="0"/>
              </a:spcBef>
              <a:spcAft>
                <a:spcPts val="0"/>
              </a:spcAft>
              <a:buClr>
                <a:schemeClr val="accent1"/>
              </a:buClr>
              <a:buSzPct val="100000"/>
              <a:buAutoNum type="arabicPeriod"/>
            </a:pPr>
            <a:r>
              <a:rPr lang="en">
                <a:solidFill>
                  <a:schemeClr val="accent1"/>
                </a:solidFill>
              </a:rPr>
              <a:t>As the user, I want to be able to choose which algorithm </a:t>
            </a:r>
            <a:r>
              <a:rPr lang="en">
                <a:solidFill>
                  <a:schemeClr val="accent1"/>
                </a:solidFill>
              </a:rPr>
              <a:t>should</a:t>
            </a:r>
            <a:r>
              <a:rPr lang="en">
                <a:solidFill>
                  <a:schemeClr val="accent1"/>
                </a:solidFill>
              </a:rPr>
              <a:t> be used.</a:t>
            </a:r>
            <a:endParaRPr>
              <a:solidFill>
                <a:schemeClr val="accent1"/>
              </a:solidFill>
            </a:endParaRPr>
          </a:p>
          <a:p>
            <a:pPr indent="-325755" lvl="0" marL="457200" rtl="0" algn="l">
              <a:spcBef>
                <a:spcPts val="0"/>
              </a:spcBef>
              <a:spcAft>
                <a:spcPts val="0"/>
              </a:spcAft>
              <a:buClr>
                <a:schemeClr val="accent1"/>
              </a:buClr>
              <a:buSzPct val="100000"/>
              <a:buAutoNum type="arabicPeriod"/>
            </a:pPr>
            <a:r>
              <a:rPr lang="en">
                <a:solidFill>
                  <a:schemeClr val="accent1"/>
                </a:solidFill>
              </a:rPr>
              <a:t>As the user, I want to be able to choose which </a:t>
            </a:r>
            <a:r>
              <a:rPr lang="en">
                <a:solidFill>
                  <a:schemeClr val="accent1"/>
                </a:solidFill>
              </a:rPr>
              <a:t>transportation</a:t>
            </a:r>
            <a:r>
              <a:rPr lang="en">
                <a:solidFill>
                  <a:schemeClr val="accent1"/>
                </a:solidFill>
              </a:rPr>
              <a:t> mode I prefer.</a:t>
            </a:r>
            <a:endParaRPr>
              <a:solidFill>
                <a:schemeClr val="accent1"/>
              </a:solidFill>
            </a:endParaRPr>
          </a:p>
          <a:p>
            <a:pPr indent="-325755" lvl="0" marL="457200" rtl="0" algn="l">
              <a:spcBef>
                <a:spcPts val="0"/>
              </a:spcBef>
              <a:spcAft>
                <a:spcPts val="0"/>
              </a:spcAft>
              <a:buClr>
                <a:schemeClr val="accent1"/>
              </a:buClr>
              <a:buSzPct val="100000"/>
              <a:buAutoNum type="arabicPeriod"/>
            </a:pPr>
            <a:r>
              <a:rPr lang="en">
                <a:solidFill>
                  <a:schemeClr val="accent1"/>
                </a:solidFill>
              </a:rPr>
              <a:t>As the user, I want the optimal route to be visible on the map.</a:t>
            </a:r>
            <a:endParaRPr>
              <a:solidFill>
                <a:schemeClr val="accent1"/>
              </a:solidFill>
            </a:endParaRPr>
          </a:p>
          <a:p>
            <a:pPr indent="-325755" lvl="0" marL="457200" rtl="0" algn="l">
              <a:spcBef>
                <a:spcPts val="0"/>
              </a:spcBef>
              <a:spcAft>
                <a:spcPts val="0"/>
              </a:spcAft>
              <a:buClr>
                <a:schemeClr val="accent1"/>
              </a:buClr>
              <a:buSzPct val="100000"/>
              <a:buAutoNum type="arabicPeriod"/>
            </a:pPr>
            <a:r>
              <a:rPr lang="en">
                <a:solidFill>
                  <a:schemeClr val="accent1"/>
                </a:solidFill>
              </a:rPr>
              <a:t>As the user, I want the distance and elevation gain information for the optimal route to be visible.</a:t>
            </a:r>
            <a:endParaRPr>
              <a:solidFill>
                <a:schemeClr val="accen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0000"/>
                </a:solidFill>
              </a:rPr>
              <a:t>The Design</a:t>
            </a:r>
            <a:endParaRPr>
              <a:solidFill>
                <a:srgbClr val="FF0000"/>
              </a:solidFill>
            </a:endParaRPr>
          </a:p>
        </p:txBody>
      </p:sp>
      <p:sp>
        <p:nvSpPr>
          <p:cNvPr id="81" name="Google Shape;81;p17"/>
          <p:cNvSpPr txBox="1"/>
          <p:nvPr>
            <p:ph idx="1" type="body"/>
          </p:nvPr>
        </p:nvSpPr>
        <p:spPr>
          <a:xfrm>
            <a:off x="210675" y="950875"/>
            <a:ext cx="8520600" cy="373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50">
                <a:solidFill>
                  <a:srgbClr val="000000"/>
                </a:solidFill>
              </a:rPr>
              <a:t>We built a fully functional system focusing on developing and experimenting with six routing algorithms for computing the route.</a:t>
            </a:r>
            <a:endParaRPr sz="1250">
              <a:solidFill>
                <a:srgbClr val="000000"/>
              </a:solidFill>
            </a:endParaRPr>
          </a:p>
          <a:p>
            <a:pPr indent="0" lvl="0" marL="0" rtl="0" algn="l">
              <a:spcBef>
                <a:spcPts val="1200"/>
              </a:spcBef>
              <a:spcAft>
                <a:spcPts val="0"/>
              </a:spcAft>
              <a:buNone/>
            </a:pPr>
            <a:r>
              <a:rPr b="1" lang="en" sz="1350">
                <a:solidFill>
                  <a:srgbClr val="000000"/>
                </a:solidFill>
              </a:rPr>
              <a:t>Architecture</a:t>
            </a:r>
            <a:r>
              <a:rPr lang="en" sz="1350">
                <a:solidFill>
                  <a:srgbClr val="000000"/>
                </a:solidFill>
              </a:rPr>
              <a:t>: </a:t>
            </a:r>
            <a:r>
              <a:rPr lang="en" sz="1250">
                <a:solidFill>
                  <a:srgbClr val="000000"/>
                </a:solidFill>
              </a:rPr>
              <a:t>Model View Controller (MVC)</a:t>
            </a:r>
            <a:endParaRPr sz="1250">
              <a:solidFill>
                <a:srgbClr val="000000"/>
              </a:solidFill>
            </a:endParaRPr>
          </a:p>
          <a:p>
            <a:pPr indent="0" lvl="0" marL="0" rtl="0" algn="l">
              <a:spcBef>
                <a:spcPts val="1200"/>
              </a:spcBef>
              <a:spcAft>
                <a:spcPts val="0"/>
              </a:spcAft>
              <a:buNone/>
            </a:pPr>
            <a:r>
              <a:rPr b="1" lang="en" sz="1350">
                <a:solidFill>
                  <a:srgbClr val="000000"/>
                </a:solidFill>
              </a:rPr>
              <a:t>Tech Stack</a:t>
            </a:r>
            <a:r>
              <a:rPr lang="en" sz="1350">
                <a:solidFill>
                  <a:srgbClr val="000000"/>
                </a:solidFill>
              </a:rPr>
              <a:t>:</a:t>
            </a:r>
            <a:endParaRPr sz="1350">
              <a:solidFill>
                <a:srgbClr val="000000"/>
              </a:solidFill>
            </a:endParaRPr>
          </a:p>
          <a:p>
            <a:pPr indent="-307975" lvl="0" marL="457200" rtl="0" algn="l">
              <a:spcBef>
                <a:spcPts val="1200"/>
              </a:spcBef>
              <a:spcAft>
                <a:spcPts val="0"/>
              </a:spcAft>
              <a:buClr>
                <a:srgbClr val="000000"/>
              </a:buClr>
              <a:buSzPts val="1250"/>
              <a:buChar char="●"/>
            </a:pPr>
            <a:r>
              <a:rPr lang="en" sz="1250">
                <a:solidFill>
                  <a:srgbClr val="000000"/>
                </a:solidFill>
              </a:rPr>
              <a:t>Python Flask for backend</a:t>
            </a:r>
            <a:endParaRPr sz="1250">
              <a:solidFill>
                <a:srgbClr val="000000"/>
              </a:solidFill>
            </a:endParaRPr>
          </a:p>
          <a:p>
            <a:pPr indent="-307975" lvl="0" marL="457200" rtl="0" algn="l">
              <a:spcBef>
                <a:spcPts val="0"/>
              </a:spcBef>
              <a:spcAft>
                <a:spcPts val="0"/>
              </a:spcAft>
              <a:buClr>
                <a:srgbClr val="000000"/>
              </a:buClr>
              <a:buSzPts val="1250"/>
              <a:buChar char="●"/>
            </a:pPr>
            <a:r>
              <a:rPr lang="en" sz="1250">
                <a:solidFill>
                  <a:srgbClr val="000000"/>
                </a:solidFill>
              </a:rPr>
              <a:t>HTML, CSS, Javascript for frontend</a:t>
            </a:r>
            <a:endParaRPr sz="1250">
              <a:solidFill>
                <a:srgbClr val="000000"/>
              </a:solidFill>
            </a:endParaRPr>
          </a:p>
          <a:p>
            <a:pPr indent="-307975" lvl="0" marL="457200" rtl="0" algn="l">
              <a:spcBef>
                <a:spcPts val="0"/>
              </a:spcBef>
              <a:spcAft>
                <a:spcPts val="0"/>
              </a:spcAft>
              <a:buClr>
                <a:srgbClr val="000000"/>
              </a:buClr>
              <a:buSzPts val="1250"/>
              <a:buChar char="●"/>
            </a:pPr>
            <a:r>
              <a:rPr lang="en" sz="1250">
                <a:solidFill>
                  <a:srgbClr val="000000"/>
                </a:solidFill>
              </a:rPr>
              <a:t>Google Maps API to display the final route to the user</a:t>
            </a:r>
            <a:endParaRPr sz="1250">
              <a:solidFill>
                <a:srgbClr val="000000"/>
              </a:solidFill>
            </a:endParaRPr>
          </a:p>
          <a:p>
            <a:pPr indent="-307975" lvl="0" marL="457200" rtl="0" algn="l">
              <a:spcBef>
                <a:spcPts val="0"/>
              </a:spcBef>
              <a:spcAft>
                <a:spcPts val="0"/>
              </a:spcAft>
              <a:buClr>
                <a:srgbClr val="000000"/>
              </a:buClr>
              <a:buSzPts val="1250"/>
              <a:buChar char="●"/>
            </a:pPr>
            <a:r>
              <a:rPr lang="en" sz="1250">
                <a:solidFill>
                  <a:srgbClr val="000000"/>
                </a:solidFill>
              </a:rPr>
              <a:t>OpenStreetMap API to access the geographic database</a:t>
            </a:r>
            <a:endParaRPr sz="1250">
              <a:solidFill>
                <a:srgbClr val="000000"/>
              </a:solidFill>
            </a:endParaRPr>
          </a:p>
          <a:p>
            <a:pPr indent="-307975" lvl="0" marL="457200" rtl="0" algn="l">
              <a:spcBef>
                <a:spcPts val="0"/>
              </a:spcBef>
              <a:spcAft>
                <a:spcPts val="0"/>
              </a:spcAft>
              <a:buClr>
                <a:srgbClr val="000000"/>
              </a:buClr>
              <a:buSzPts val="1250"/>
              <a:buChar char="●"/>
            </a:pPr>
            <a:r>
              <a:rPr lang="en" sz="1250">
                <a:solidFill>
                  <a:srgbClr val="000000"/>
                </a:solidFill>
              </a:rPr>
              <a:t>SQLite for storing navigation history</a:t>
            </a:r>
            <a:endParaRPr sz="1250">
              <a:solidFill>
                <a:srgbClr val="000000"/>
              </a:solidFill>
            </a:endParaRPr>
          </a:p>
          <a:p>
            <a:pPr indent="0" lvl="0" marL="0" rtl="0" algn="l">
              <a:spcBef>
                <a:spcPts val="1200"/>
              </a:spcBef>
              <a:spcAft>
                <a:spcPts val="0"/>
              </a:spcAft>
              <a:buNone/>
            </a:pPr>
            <a:r>
              <a:t/>
            </a:r>
            <a:endParaRPr sz="1200">
              <a:solidFill>
                <a:schemeClr val="accent1"/>
              </a:solidFill>
            </a:endParaRPr>
          </a:p>
          <a:p>
            <a:pPr indent="0" lvl="0" marL="457200" rtl="0" algn="l">
              <a:spcBef>
                <a:spcPts val="1200"/>
              </a:spcBef>
              <a:spcAft>
                <a:spcPts val="1200"/>
              </a:spcAft>
              <a:buNone/>
            </a:pPr>
            <a:r>
              <a:t/>
            </a:r>
            <a:endParaRPr sz="125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pic>
        <p:nvPicPr>
          <p:cNvPr id="86" name="Google Shape;86;p18"/>
          <p:cNvPicPr preferRelativeResize="0"/>
          <p:nvPr/>
        </p:nvPicPr>
        <p:blipFill>
          <a:blip r:embed="rId3">
            <a:alphaModFix/>
          </a:blip>
          <a:stretch>
            <a:fillRect/>
          </a:stretch>
        </p:blipFill>
        <p:spPr>
          <a:xfrm>
            <a:off x="525625" y="19675"/>
            <a:ext cx="8076150" cy="5047626"/>
          </a:xfrm>
          <a:prstGeom prst="rect">
            <a:avLst/>
          </a:prstGeom>
          <a:noFill/>
          <a:ln>
            <a:noFill/>
          </a:ln>
        </p:spPr>
      </p:pic>
      <p:sp>
        <p:nvSpPr>
          <p:cNvPr id="87" name="Google Shape;87;p18"/>
          <p:cNvSpPr txBox="1"/>
          <p:nvPr>
            <p:ph type="title"/>
          </p:nvPr>
        </p:nvSpPr>
        <p:spPr>
          <a:xfrm>
            <a:off x="6619000" y="3806875"/>
            <a:ext cx="20628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0000"/>
                </a:solidFill>
              </a:rPr>
              <a:t>ARCHITECTURE</a:t>
            </a:r>
            <a:endParaRPr>
              <a:solidFill>
                <a:srgbClr val="FF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0000"/>
                </a:solidFill>
              </a:rPr>
              <a:t>ARCHITECTURE</a:t>
            </a:r>
            <a:endParaRPr>
              <a:solidFill>
                <a:srgbClr val="FF0000"/>
              </a:solidFill>
            </a:endParaRPr>
          </a:p>
        </p:txBody>
      </p:sp>
      <p:sp>
        <p:nvSpPr>
          <p:cNvPr id="93" name="Google Shape;93;p19"/>
          <p:cNvSpPr txBox="1"/>
          <p:nvPr>
            <p:ph idx="1" type="body"/>
          </p:nvPr>
        </p:nvSpPr>
        <p:spPr>
          <a:xfrm>
            <a:off x="311700" y="1228675"/>
            <a:ext cx="8520600" cy="3340200"/>
          </a:xfrm>
          <a:prstGeom prst="rect">
            <a:avLst/>
          </a:prstGeom>
        </p:spPr>
        <p:txBody>
          <a:bodyPr anchorCtr="0" anchor="t" bIns="91425" lIns="91425" spcFirstLastPara="1" rIns="91425" wrap="square" tIns="91425">
            <a:normAutofit lnSpcReduction="10000"/>
          </a:bodyPr>
          <a:lstStyle/>
          <a:p>
            <a:pPr indent="-327025" lvl="0" marL="457200" rtl="0" algn="l">
              <a:spcBef>
                <a:spcPts val="0"/>
              </a:spcBef>
              <a:spcAft>
                <a:spcPts val="0"/>
              </a:spcAft>
              <a:buClr>
                <a:srgbClr val="000000"/>
              </a:buClr>
              <a:buSzPts val="1550"/>
              <a:buChar char="●"/>
            </a:pPr>
            <a:r>
              <a:rPr lang="en" sz="1550">
                <a:solidFill>
                  <a:srgbClr val="000000"/>
                </a:solidFill>
              </a:rPr>
              <a:t>View will take the input:</a:t>
            </a:r>
            <a:endParaRPr sz="1550">
              <a:solidFill>
                <a:srgbClr val="000000"/>
              </a:solidFill>
            </a:endParaRPr>
          </a:p>
          <a:p>
            <a:pPr indent="-327025" lvl="1" marL="914400" rtl="0" algn="l">
              <a:spcBef>
                <a:spcPts val="0"/>
              </a:spcBef>
              <a:spcAft>
                <a:spcPts val="0"/>
              </a:spcAft>
              <a:buClr>
                <a:srgbClr val="000000"/>
              </a:buClr>
              <a:buSzPts val="1550"/>
              <a:buChar char="○"/>
            </a:pPr>
            <a:r>
              <a:rPr lang="en" sz="1550">
                <a:solidFill>
                  <a:srgbClr val="000000"/>
                </a:solidFill>
              </a:rPr>
              <a:t>Origin and Destination location</a:t>
            </a:r>
            <a:endParaRPr sz="1550">
              <a:solidFill>
                <a:srgbClr val="000000"/>
              </a:solidFill>
            </a:endParaRPr>
          </a:p>
          <a:p>
            <a:pPr indent="-327025" lvl="1" marL="914400" rtl="0" algn="l">
              <a:spcBef>
                <a:spcPts val="0"/>
              </a:spcBef>
              <a:spcAft>
                <a:spcPts val="0"/>
              </a:spcAft>
              <a:buClr>
                <a:srgbClr val="000000"/>
              </a:buClr>
              <a:buSzPts val="1550"/>
              <a:buChar char="○"/>
            </a:pPr>
            <a:r>
              <a:rPr lang="en" sz="1550">
                <a:solidFill>
                  <a:srgbClr val="000000"/>
                </a:solidFill>
              </a:rPr>
              <a:t>Strategy corresponding to the minimum or maximum elevation</a:t>
            </a:r>
            <a:endParaRPr sz="1550">
              <a:solidFill>
                <a:srgbClr val="000000"/>
              </a:solidFill>
            </a:endParaRPr>
          </a:p>
          <a:p>
            <a:pPr indent="-327025" lvl="1" marL="914400" rtl="0" algn="l">
              <a:spcBef>
                <a:spcPts val="0"/>
              </a:spcBef>
              <a:spcAft>
                <a:spcPts val="0"/>
              </a:spcAft>
              <a:buClr>
                <a:srgbClr val="000000"/>
              </a:buClr>
              <a:buSzPts val="1550"/>
              <a:buChar char="○"/>
            </a:pPr>
            <a:r>
              <a:rPr lang="en" sz="1550">
                <a:solidFill>
                  <a:srgbClr val="000000"/>
                </a:solidFill>
              </a:rPr>
              <a:t>One of the two algorithms (Dijkstra/A*)</a:t>
            </a:r>
            <a:endParaRPr sz="1550">
              <a:solidFill>
                <a:srgbClr val="000000"/>
              </a:solidFill>
            </a:endParaRPr>
          </a:p>
          <a:p>
            <a:pPr indent="-327025" lvl="1" marL="914400" rtl="0" algn="l">
              <a:spcBef>
                <a:spcPts val="0"/>
              </a:spcBef>
              <a:spcAft>
                <a:spcPts val="0"/>
              </a:spcAft>
              <a:buClr>
                <a:srgbClr val="000000"/>
              </a:buClr>
              <a:buSzPts val="1550"/>
              <a:buChar char="○"/>
            </a:pPr>
            <a:r>
              <a:rPr lang="en" sz="1550">
                <a:solidFill>
                  <a:srgbClr val="000000"/>
                </a:solidFill>
              </a:rPr>
              <a:t>Path limit (Maximum percentage of the shortest path)</a:t>
            </a:r>
            <a:endParaRPr sz="1550">
              <a:solidFill>
                <a:srgbClr val="000000"/>
              </a:solidFill>
            </a:endParaRPr>
          </a:p>
          <a:p>
            <a:pPr indent="-327025" lvl="0" marL="457200" rtl="0" algn="l">
              <a:spcBef>
                <a:spcPts val="0"/>
              </a:spcBef>
              <a:spcAft>
                <a:spcPts val="0"/>
              </a:spcAft>
              <a:buClr>
                <a:srgbClr val="000000"/>
              </a:buClr>
              <a:buSzPts val="1550"/>
              <a:buChar char="●"/>
            </a:pPr>
            <a:r>
              <a:rPr lang="en" sz="1550">
                <a:solidFill>
                  <a:srgbClr val="000000"/>
                </a:solidFill>
              </a:rPr>
              <a:t>Controller</a:t>
            </a:r>
            <a:r>
              <a:rPr lang="en" sz="1550">
                <a:solidFill>
                  <a:srgbClr val="000000"/>
                </a:solidFill>
              </a:rPr>
              <a:t> will call OpenStreetAPI to generate the graph and GoogleMaps Elevation API to populate the nodes with elevation attributes.</a:t>
            </a:r>
            <a:endParaRPr sz="1550">
              <a:solidFill>
                <a:srgbClr val="000000"/>
              </a:solidFill>
            </a:endParaRPr>
          </a:p>
          <a:p>
            <a:pPr indent="-327025" lvl="0" marL="457200" rtl="0" algn="l">
              <a:spcBef>
                <a:spcPts val="0"/>
              </a:spcBef>
              <a:spcAft>
                <a:spcPts val="0"/>
              </a:spcAft>
              <a:buClr>
                <a:srgbClr val="000000"/>
              </a:buClr>
              <a:buSzPts val="1550"/>
              <a:buChar char="●"/>
            </a:pPr>
            <a:r>
              <a:rPr lang="en" sz="1550">
                <a:solidFill>
                  <a:srgbClr val="000000"/>
                </a:solidFill>
              </a:rPr>
              <a:t>Controller will send the coordinates and strategy to Model.</a:t>
            </a:r>
            <a:endParaRPr sz="1550">
              <a:solidFill>
                <a:srgbClr val="000000"/>
              </a:solidFill>
            </a:endParaRPr>
          </a:p>
          <a:p>
            <a:pPr indent="-327025" lvl="0" marL="457200" rtl="0" algn="l">
              <a:spcBef>
                <a:spcPts val="0"/>
              </a:spcBef>
              <a:spcAft>
                <a:spcPts val="0"/>
              </a:spcAft>
              <a:buClr>
                <a:srgbClr val="000000"/>
              </a:buClr>
              <a:buSzPts val="1550"/>
              <a:buChar char="●"/>
            </a:pPr>
            <a:r>
              <a:rPr lang="en" sz="1550">
                <a:solidFill>
                  <a:srgbClr val="000000"/>
                </a:solidFill>
              </a:rPr>
              <a:t>Model will store the </a:t>
            </a:r>
            <a:r>
              <a:rPr lang="en" sz="1550">
                <a:solidFill>
                  <a:srgbClr val="000000"/>
                </a:solidFill>
              </a:rPr>
              <a:t>coordinates and strategy in history.</a:t>
            </a:r>
            <a:endParaRPr sz="1550">
              <a:solidFill>
                <a:srgbClr val="000000"/>
              </a:solidFill>
            </a:endParaRPr>
          </a:p>
          <a:p>
            <a:pPr indent="-327025" lvl="0" marL="457200" rtl="0" algn="l">
              <a:spcBef>
                <a:spcPts val="0"/>
              </a:spcBef>
              <a:spcAft>
                <a:spcPts val="0"/>
              </a:spcAft>
              <a:buClr>
                <a:srgbClr val="000000"/>
              </a:buClr>
              <a:buSzPts val="1550"/>
              <a:buChar char="●"/>
            </a:pPr>
            <a:r>
              <a:rPr lang="en" sz="1550">
                <a:solidFill>
                  <a:srgbClr val="000000"/>
                </a:solidFill>
              </a:rPr>
              <a:t>Finally, Controller notifies the view to display the computed path.</a:t>
            </a:r>
            <a:endParaRPr sz="1550">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20"/>
          <p:cNvSpPr txBox="1"/>
          <p:nvPr>
            <p:ph type="title"/>
          </p:nvPr>
        </p:nvSpPr>
        <p:spPr>
          <a:xfrm>
            <a:off x="441600" y="309350"/>
            <a:ext cx="1458600" cy="748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0000"/>
                </a:solidFill>
              </a:rPr>
              <a:t>FRONTEND</a:t>
            </a:r>
            <a:endParaRPr>
              <a:solidFill>
                <a:srgbClr val="FF0000"/>
              </a:solidFill>
            </a:endParaRPr>
          </a:p>
        </p:txBody>
      </p:sp>
      <p:pic>
        <p:nvPicPr>
          <p:cNvPr id="99" name="Google Shape;99;p20"/>
          <p:cNvPicPr preferRelativeResize="0"/>
          <p:nvPr/>
        </p:nvPicPr>
        <p:blipFill>
          <a:blip r:embed="rId3">
            <a:alphaModFix/>
          </a:blip>
          <a:stretch>
            <a:fillRect/>
          </a:stretch>
        </p:blipFill>
        <p:spPr>
          <a:xfrm>
            <a:off x="441600" y="933175"/>
            <a:ext cx="8380774" cy="41003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1"/>
          <p:cNvSpPr txBox="1"/>
          <p:nvPr>
            <p:ph type="title"/>
          </p:nvPr>
        </p:nvSpPr>
        <p:spPr>
          <a:xfrm>
            <a:off x="441600" y="309350"/>
            <a:ext cx="1458600" cy="748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0000"/>
                </a:solidFill>
              </a:rPr>
              <a:t>FRONTEND</a:t>
            </a:r>
            <a:endParaRPr>
              <a:solidFill>
                <a:srgbClr val="FF0000"/>
              </a:solidFill>
            </a:endParaRPr>
          </a:p>
        </p:txBody>
      </p:sp>
      <p:pic>
        <p:nvPicPr>
          <p:cNvPr id="105" name="Google Shape;105;p21"/>
          <p:cNvPicPr preferRelativeResize="0"/>
          <p:nvPr/>
        </p:nvPicPr>
        <p:blipFill>
          <a:blip r:embed="rId3">
            <a:alphaModFix/>
          </a:blip>
          <a:stretch>
            <a:fillRect/>
          </a:stretch>
        </p:blipFill>
        <p:spPr>
          <a:xfrm>
            <a:off x="456425" y="1057550"/>
            <a:ext cx="8321152" cy="39939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